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0"/>
  </p:notesMasterIdLst>
  <p:sldIdLst>
    <p:sldId id="256" r:id="rId5"/>
    <p:sldId id="258" r:id="rId6"/>
    <p:sldId id="266" r:id="rId7"/>
    <p:sldId id="269" r:id="rId8"/>
    <p:sldId id="270" r:id="rId9"/>
    <p:sldId id="271" r:id="rId10"/>
    <p:sldId id="273" r:id="rId11"/>
    <p:sldId id="272" r:id="rId12"/>
    <p:sldId id="274" r:id="rId13"/>
    <p:sldId id="276" r:id="rId14"/>
    <p:sldId id="267" r:id="rId15"/>
    <p:sldId id="277" r:id="rId16"/>
    <p:sldId id="261" r:id="rId17"/>
    <p:sldId id="279" r:id="rId18"/>
    <p:sldId id="265" r:id="rId19"/>
  </p:sldIdLst>
  <p:sldSz cx="9144000" cy="5143500" type="screen16x9"/>
  <p:notesSz cx="6858000" cy="9144000"/>
  <p:embeddedFontLst>
    <p:embeddedFont>
      <p:font typeface="Eras Bold ITC" panose="020B0907030504020204" pitchFamily="34" charset="0"/>
      <p:regular r:id="rId21"/>
    </p:embeddedFont>
    <p:embeddedFont>
      <p:font typeface="Raleway" pitchFamily="2" charset="0"/>
      <p:regular r:id="rId22"/>
      <p:bold r:id="rId23"/>
      <p:italic r:id="rId24"/>
      <p:boldItalic r:id="rId25"/>
    </p:embeddedFont>
    <p:embeddedFont>
      <p:font typeface="Raleway Light" pitchFamily="2" charset="0"/>
      <p:regular r:id="rId26"/>
      <p:bold r:id="rId27"/>
      <p:italic r:id="rId28"/>
      <p:boldItalic r:id="rId29"/>
    </p:embeddedFont>
    <p:embeddedFont>
      <p:font typeface="Raleway Medium" pitchFamily="2" charset="0"/>
      <p:regular r:id="rId30"/>
      <p:bold r:id="rId31"/>
      <p:italic r:id="rId32"/>
      <p:boldItalic r:id="rId33"/>
    </p:embeddedFont>
    <p:embeddedFont>
      <p:font typeface="Raleway SemiBold"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64507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b61ea6080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b61ea608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b61ea6080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8669D3C7-452C-8428-1F2A-3AFCA8250983}"/>
            </a:ext>
          </a:extLst>
        </p:cNvPr>
        <p:cNvGrpSpPr/>
        <p:nvPr/>
      </p:nvGrpSpPr>
      <p:grpSpPr>
        <a:xfrm>
          <a:off x="0" y="0"/>
          <a:ext cx="0" cy="0"/>
          <a:chOff x="0" y="0"/>
          <a:chExt cx="0" cy="0"/>
        </a:xfrm>
      </p:grpSpPr>
      <p:sp>
        <p:nvSpPr>
          <p:cNvPr id="101" name="Google Shape;101;g27b61ea6080_2_60:notes">
            <a:extLst>
              <a:ext uri="{FF2B5EF4-FFF2-40B4-BE49-F238E27FC236}">
                <a16:creationId xmlns:a16="http://schemas.microsoft.com/office/drawing/2014/main" id="{21870189-E3F6-8562-4053-22185FBB18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61ea6080_2_60:notes">
            <a:extLst>
              <a:ext uri="{FF2B5EF4-FFF2-40B4-BE49-F238E27FC236}">
                <a16:creationId xmlns:a16="http://schemas.microsoft.com/office/drawing/2014/main" id="{EE540CAF-CDDA-3C5F-4DF6-3B5A8DC33E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93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b61ea6080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b61ea608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b61ea608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b61ea608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C0AF6924-EE03-1EB4-AC40-BE0062E1742E}"/>
            </a:ext>
          </a:extLst>
        </p:cNvPr>
        <p:cNvGrpSpPr/>
        <p:nvPr/>
      </p:nvGrpSpPr>
      <p:grpSpPr>
        <a:xfrm>
          <a:off x="0" y="0"/>
          <a:ext cx="0" cy="0"/>
          <a:chOff x="0" y="0"/>
          <a:chExt cx="0" cy="0"/>
        </a:xfrm>
      </p:grpSpPr>
      <p:sp>
        <p:nvSpPr>
          <p:cNvPr id="89" name="Google Shape;89;g27b61ea6080_2_49:notes">
            <a:extLst>
              <a:ext uri="{FF2B5EF4-FFF2-40B4-BE49-F238E27FC236}">
                <a16:creationId xmlns:a16="http://schemas.microsoft.com/office/drawing/2014/main" id="{0CC57DEE-D0A3-55D6-DC6C-2A59501600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a:extLst>
              <a:ext uri="{FF2B5EF4-FFF2-40B4-BE49-F238E27FC236}">
                <a16:creationId xmlns:a16="http://schemas.microsoft.com/office/drawing/2014/main" id="{B56B013D-C9F9-6744-6C56-B3D21C4EB3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071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b61ea608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b61ea608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00" y="1337340"/>
            <a:ext cx="9144000" cy="2651700"/>
          </a:xfrm>
          <a:prstGeom prst="rect">
            <a:avLst/>
          </a:prstGeom>
          <a:solidFill>
            <a:srgbClr val="F27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2400" y="1953400"/>
            <a:ext cx="4775400" cy="10977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lt1"/>
              </a:buClr>
              <a:buSzPts val="3800"/>
              <a:buFont typeface="Raleway SemiBold"/>
              <a:buNone/>
              <a:defRPr sz="3800">
                <a:solidFill>
                  <a:schemeClr val="lt1"/>
                </a:solidFill>
                <a:latin typeface="Raleway SemiBold"/>
                <a:ea typeface="Raleway SemiBold"/>
                <a:cs typeface="Raleway SemiBold"/>
                <a:sym typeface="Raleway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52400" y="3051175"/>
            <a:ext cx="4510800" cy="575700"/>
          </a:xfrm>
          <a:prstGeom prst="rect">
            <a:avLst/>
          </a:prstGeom>
          <a:ln>
            <a:noFill/>
          </a:ln>
        </p:spPr>
        <p:txBody>
          <a:bodyPr spcFirstLastPara="1" wrap="square" lIns="91425" tIns="91425" rIns="91425" bIns="91425" anchor="ctr" anchorCtr="0">
            <a:normAutofit/>
          </a:bodyPr>
          <a:lstStyle>
            <a:lvl1pPr lvl="0" rtl="0">
              <a:lnSpc>
                <a:spcPct val="100000"/>
              </a:lnSpc>
              <a:spcBef>
                <a:spcPts val="0"/>
              </a:spcBef>
              <a:spcAft>
                <a:spcPts val="0"/>
              </a:spcAft>
              <a:buClr>
                <a:schemeClr val="lt1"/>
              </a:buClr>
              <a:buSzPts val="2200"/>
              <a:buFont typeface="Raleway Medium"/>
              <a:buNone/>
              <a:defRPr sz="2200">
                <a:solidFill>
                  <a:schemeClr val="lt1"/>
                </a:solidFill>
                <a:latin typeface="Raleway Medium"/>
                <a:ea typeface="Raleway Medium"/>
                <a:cs typeface="Raleway Medium"/>
                <a:sym typeface="Raleway Medium"/>
              </a:defRPr>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pic>
        <p:nvPicPr>
          <p:cNvPr id="13" name="Google Shape;13;p2"/>
          <p:cNvPicPr preferRelativeResize="0"/>
          <p:nvPr/>
        </p:nvPicPr>
        <p:blipFill rotWithShape="1">
          <a:blip r:embed="rId2">
            <a:alphaModFix/>
          </a:blip>
          <a:srcRect l="11500" t="8575" r="11214" b="8091"/>
          <a:stretch/>
        </p:blipFill>
        <p:spPr>
          <a:xfrm>
            <a:off x="4757750" y="428625"/>
            <a:ext cx="4263401" cy="4286251"/>
          </a:xfrm>
          <a:prstGeom prst="rect">
            <a:avLst/>
          </a:prstGeom>
          <a:noFill/>
          <a:ln>
            <a:noFill/>
          </a:ln>
        </p:spPr>
      </p:pic>
      <p:sp>
        <p:nvSpPr>
          <p:cNvPr id="14" name="Google Shape;14;p2"/>
          <p:cNvSpPr txBox="1">
            <a:spLocks noGrp="1"/>
          </p:cNvSpPr>
          <p:nvPr>
            <p:ph type="sldNum" idx="12"/>
          </p:nvPr>
        </p:nvSpPr>
        <p:spPr>
          <a:xfrm>
            <a:off x="152400" y="4507400"/>
            <a:ext cx="2506200" cy="622500"/>
          </a:xfrm>
          <a:prstGeom prst="rect">
            <a:avLst/>
          </a:prstGeom>
          <a:ln>
            <a:noFill/>
          </a:ln>
        </p:spPr>
        <p:txBody>
          <a:bodyPr spcFirstLastPara="1" wrap="square" lIns="91425" tIns="91425" rIns="91425" bIns="91425" anchor="ctr" anchorCtr="0">
            <a:normAutofit lnSpcReduction="10000"/>
          </a:bodyPr>
          <a:lstStyle>
            <a:lvl1pPr lvl="0" algn="l" rtl="0">
              <a:lnSpc>
                <a:spcPct val="115000"/>
              </a:lnSpc>
              <a:buNone/>
              <a:defRPr sz="900" b="1">
                <a:solidFill>
                  <a:schemeClr val="dk1"/>
                </a:solidFill>
                <a:latin typeface="Raleway"/>
                <a:ea typeface="Raleway"/>
                <a:cs typeface="Raleway"/>
                <a:sym typeface="Raleway"/>
              </a:defRPr>
            </a:lvl1pPr>
            <a:lvl2pPr lvl="1" algn="l" rtl="0">
              <a:lnSpc>
                <a:spcPct val="115000"/>
              </a:lnSpc>
              <a:buNone/>
              <a:defRPr sz="900" b="1">
                <a:solidFill>
                  <a:schemeClr val="dk1"/>
                </a:solidFill>
                <a:latin typeface="Raleway"/>
                <a:ea typeface="Raleway"/>
                <a:cs typeface="Raleway"/>
                <a:sym typeface="Raleway"/>
              </a:defRPr>
            </a:lvl2pPr>
            <a:lvl3pPr lvl="2" algn="l" rtl="0">
              <a:lnSpc>
                <a:spcPct val="115000"/>
              </a:lnSpc>
              <a:buNone/>
              <a:defRPr sz="900" b="1">
                <a:solidFill>
                  <a:schemeClr val="dk1"/>
                </a:solidFill>
                <a:latin typeface="Raleway"/>
                <a:ea typeface="Raleway"/>
                <a:cs typeface="Raleway"/>
                <a:sym typeface="Raleway"/>
              </a:defRPr>
            </a:lvl3pPr>
            <a:lvl4pPr lvl="3" algn="l" rtl="0">
              <a:lnSpc>
                <a:spcPct val="115000"/>
              </a:lnSpc>
              <a:buNone/>
              <a:defRPr sz="900" b="1">
                <a:solidFill>
                  <a:schemeClr val="dk1"/>
                </a:solidFill>
                <a:latin typeface="Raleway"/>
                <a:ea typeface="Raleway"/>
                <a:cs typeface="Raleway"/>
                <a:sym typeface="Raleway"/>
              </a:defRPr>
            </a:lvl4pPr>
            <a:lvl5pPr lvl="4" algn="l" rtl="0">
              <a:lnSpc>
                <a:spcPct val="115000"/>
              </a:lnSpc>
              <a:buNone/>
              <a:defRPr sz="900" b="1">
                <a:solidFill>
                  <a:schemeClr val="dk1"/>
                </a:solidFill>
                <a:latin typeface="Raleway"/>
                <a:ea typeface="Raleway"/>
                <a:cs typeface="Raleway"/>
                <a:sym typeface="Raleway"/>
              </a:defRPr>
            </a:lvl5pPr>
            <a:lvl6pPr lvl="5" algn="l" rtl="0">
              <a:lnSpc>
                <a:spcPct val="115000"/>
              </a:lnSpc>
              <a:buNone/>
              <a:defRPr sz="900" b="1">
                <a:solidFill>
                  <a:schemeClr val="dk1"/>
                </a:solidFill>
                <a:latin typeface="Raleway"/>
                <a:ea typeface="Raleway"/>
                <a:cs typeface="Raleway"/>
                <a:sym typeface="Raleway"/>
              </a:defRPr>
            </a:lvl6pPr>
            <a:lvl7pPr lvl="6" algn="l" rtl="0">
              <a:lnSpc>
                <a:spcPct val="115000"/>
              </a:lnSpc>
              <a:buNone/>
              <a:defRPr sz="900" b="1">
                <a:solidFill>
                  <a:schemeClr val="dk1"/>
                </a:solidFill>
                <a:latin typeface="Raleway"/>
                <a:ea typeface="Raleway"/>
                <a:cs typeface="Raleway"/>
                <a:sym typeface="Raleway"/>
              </a:defRPr>
            </a:lvl7pPr>
            <a:lvl8pPr lvl="7" algn="l" rtl="0">
              <a:lnSpc>
                <a:spcPct val="115000"/>
              </a:lnSpc>
              <a:buNone/>
              <a:defRPr sz="900" b="1">
                <a:solidFill>
                  <a:schemeClr val="dk1"/>
                </a:solidFill>
                <a:latin typeface="Raleway"/>
                <a:ea typeface="Raleway"/>
                <a:cs typeface="Raleway"/>
                <a:sym typeface="Raleway"/>
              </a:defRPr>
            </a:lvl8pPr>
            <a:lvl9pPr lvl="8" algn="l" rtl="0">
              <a:lnSpc>
                <a:spcPct val="115000"/>
              </a:lnSpc>
              <a:buNone/>
              <a:defRPr sz="900" b="1">
                <a:solidFill>
                  <a:schemeClr val="dk1"/>
                </a:solidFill>
                <a:latin typeface="Raleway"/>
                <a:ea typeface="Raleway"/>
                <a:cs typeface="Raleway"/>
                <a:sym typeface="Raleway"/>
              </a:defRPr>
            </a:lvl9pPr>
          </a:lstStyle>
          <a:p>
            <a:pPr marL="0" lvl="0" indent="0" algn="l" rtl="0">
              <a:spcBef>
                <a:spcPts val="0"/>
              </a:spcBef>
              <a:spcAft>
                <a:spcPts val="0"/>
              </a:spcAft>
              <a:buNone/>
            </a:pPr>
            <a:r>
              <a:rPr lang="en"/>
              <a:t>©</a:t>
            </a:r>
            <a:r>
              <a:rPr lang="en" b="0">
                <a:latin typeface="Raleway Light"/>
                <a:ea typeface="Raleway Light"/>
                <a:cs typeface="Raleway Light"/>
                <a:sym typeface="Raleway Light"/>
              </a:rPr>
              <a:t>  Semester 20xx -</a:t>
            </a:r>
            <a:r>
              <a:rPr lang="en"/>
              <a:t> Title. First &amp; Last Name</a:t>
            </a:r>
            <a:br>
              <a:rPr lang="en" b="0">
                <a:latin typeface="Raleway Light"/>
                <a:ea typeface="Raleway Light"/>
                <a:cs typeface="Raleway Light"/>
                <a:sym typeface="Raleway Light"/>
              </a:rPr>
            </a:br>
            <a:r>
              <a:rPr lang="en" b="0">
                <a:latin typeface="Raleway Light"/>
                <a:ea typeface="Raleway Light"/>
                <a:cs typeface="Raleway Light"/>
                <a:sym typeface="Raleway Light"/>
              </a:rPr>
              <a:t>Building, office No.</a:t>
            </a:r>
            <a:endParaRPr b="0">
              <a:latin typeface="Raleway Light"/>
              <a:ea typeface="Raleway Light"/>
              <a:cs typeface="Raleway Light"/>
              <a:sym typeface="Raleway Light"/>
            </a:endParaRPr>
          </a:p>
          <a:p>
            <a:pPr marL="0" lvl="0" indent="0" algn="l" rtl="0">
              <a:spcBef>
                <a:spcPts val="0"/>
              </a:spcBef>
              <a:spcAft>
                <a:spcPts val="0"/>
              </a:spcAft>
              <a:buNone/>
            </a:pPr>
            <a:r>
              <a:rPr lang="en" b="0" u="sng">
                <a:solidFill>
                  <a:srgbClr val="F2735E"/>
                </a:solidFill>
                <a:latin typeface="Raleway Light"/>
                <a:ea typeface="Raleway Light"/>
                <a:cs typeface="Raleway Light"/>
                <a:sym typeface="Raleway Light"/>
                <a:hlinkClick r:id="rId3">
                  <a:extLst>
                    <a:ext uri="{A12FA001-AC4F-418D-AE19-62706E023703}">
                      <ahyp:hlinkClr xmlns:ahyp="http://schemas.microsoft.com/office/drawing/2018/hyperlinkcolor" val="tx"/>
                    </a:ext>
                  </a:extLst>
                </a:hlinkClick>
              </a:rPr>
              <a:t>someone@example.com</a:t>
            </a:r>
            <a:endParaRPr b="0">
              <a:solidFill>
                <a:srgbClr val="F2735E"/>
              </a:solidFill>
              <a:latin typeface="Raleway Light"/>
              <a:ea typeface="Raleway Light"/>
              <a:cs typeface="Raleway Light"/>
              <a:sym typeface="Raleway Light"/>
            </a:endParaRPr>
          </a:p>
        </p:txBody>
      </p:sp>
      <p:pic>
        <p:nvPicPr>
          <p:cNvPr id="15" name="Google Shape;15;p2"/>
          <p:cNvPicPr preferRelativeResize="0"/>
          <p:nvPr/>
        </p:nvPicPr>
        <p:blipFill>
          <a:blip r:embed="rId4">
            <a:alphaModFix/>
          </a:blip>
          <a:stretch>
            <a:fillRect/>
          </a:stretch>
        </p:blipFill>
        <p:spPr>
          <a:xfrm>
            <a:off x="152400" y="196525"/>
            <a:ext cx="1785374" cy="622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9" name="Google Shape;69;p13"/>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tx">
  <p:cSld name="TITLE_AND_BODY">
    <p:spTree>
      <p:nvGrpSpPr>
        <p:cNvPr id="1" name="Shape 20"/>
        <p:cNvGrpSpPr/>
        <p:nvPr/>
      </p:nvGrpSpPr>
      <p:grpSpPr>
        <a:xfrm>
          <a:off x="0" y="0"/>
          <a:ext cx="0" cy="0"/>
          <a:chOff x="0" y="0"/>
          <a:chExt cx="0" cy="0"/>
        </a:xfrm>
      </p:grpSpPr>
      <p:sp>
        <p:nvSpPr>
          <p:cNvPr id="21" name="Google Shape;21;p4"/>
          <p:cNvSpPr txBox="1"/>
          <p:nvPr/>
        </p:nvSpPr>
        <p:spPr>
          <a:xfrm>
            <a:off x="311700" y="445025"/>
            <a:ext cx="632700" cy="572700"/>
          </a:xfrm>
          <a:prstGeom prst="rect">
            <a:avLst/>
          </a:prstGeom>
          <a:solidFill>
            <a:srgbClr val="F2735E"/>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2" name="Google Shape;22;p4"/>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262625"/>
            <a:ext cx="8520600" cy="3230100"/>
          </a:xfrm>
          <a:prstGeom prst="rect">
            <a:avLst/>
          </a:prstGeom>
          <a:ln>
            <a:noFill/>
          </a:ln>
        </p:spPr>
        <p:txBody>
          <a:bodyPr spcFirstLastPara="1" wrap="square" lIns="91425" tIns="91425" rIns="91425" bIns="91425" anchor="t" anchorCtr="0">
            <a:normAutofit/>
          </a:bodyPr>
          <a:lstStyle>
            <a:lvl1pPr marL="457200" lvl="0" indent="-342900" rtl="0">
              <a:spcBef>
                <a:spcPts val="0"/>
              </a:spcBef>
              <a:spcAft>
                <a:spcPts val="0"/>
              </a:spcAft>
              <a:buSzPts val="1800"/>
              <a:buFont typeface="Raleway Light"/>
              <a:buChar char="●"/>
              <a:defRPr>
                <a:latin typeface="Raleway Light"/>
                <a:ea typeface="Raleway Light"/>
                <a:cs typeface="Raleway Light"/>
                <a:sym typeface="Raleway Light"/>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4" name="Google Shape;24;p4"/>
          <p:cNvPicPr preferRelativeResize="0"/>
          <p:nvPr/>
        </p:nvPicPr>
        <p:blipFill>
          <a:blip r:embed="rId2">
            <a:alphaModFix amt="41000"/>
          </a:blip>
          <a:stretch>
            <a:fillRect/>
          </a:stretch>
        </p:blipFill>
        <p:spPr>
          <a:xfrm>
            <a:off x="7944725" y="4133099"/>
            <a:ext cx="887575" cy="820874"/>
          </a:xfrm>
          <a:prstGeom prst="rect">
            <a:avLst/>
          </a:prstGeom>
          <a:noFill/>
          <a:ln>
            <a:noFill/>
          </a:ln>
        </p:spPr>
      </p:pic>
      <p:pic>
        <p:nvPicPr>
          <p:cNvPr id="25" name="Google Shape;25;p4"/>
          <p:cNvPicPr preferRelativeResize="0"/>
          <p:nvPr/>
        </p:nvPicPr>
        <p:blipFill>
          <a:blip r:embed="rId3">
            <a:alphaModFix/>
          </a:blip>
          <a:stretch>
            <a:fillRect/>
          </a:stretch>
        </p:blipFill>
        <p:spPr>
          <a:xfrm>
            <a:off x="385035" y="526185"/>
            <a:ext cx="410374" cy="410374"/>
          </a:xfrm>
          <a:prstGeom prst="rect">
            <a:avLst/>
          </a:prstGeom>
          <a:noFill/>
          <a:ln w="9525" cap="flat" cmpd="sng">
            <a:solidFill>
              <a:srgbClr val="F2735E"/>
            </a:solidFill>
            <a:prstDash val="solid"/>
            <a:round/>
            <a:headEnd type="none" w="sm" len="sm"/>
            <a:tailEnd type="none" w="sm" len="sm"/>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ody"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Font typeface="Raleway Light"/>
              <a:buChar char="○"/>
              <a:defRPr>
                <a:latin typeface="Raleway Light"/>
                <a:ea typeface="Raleway Light"/>
                <a:cs typeface="Raleway Light"/>
                <a:sym typeface="Raleway Light"/>
              </a:defRPr>
            </a:lvl2pPr>
            <a:lvl3pPr marL="1371600" lvl="2" indent="-317500" rtl="0">
              <a:spcBef>
                <a:spcPts val="0"/>
              </a:spcBef>
              <a:spcAft>
                <a:spcPts val="0"/>
              </a:spcAft>
              <a:buSzPts val="1400"/>
              <a:buFont typeface="Raleway Light"/>
              <a:buChar char="■"/>
              <a:defRPr>
                <a:latin typeface="Raleway Light"/>
                <a:ea typeface="Raleway Light"/>
                <a:cs typeface="Raleway Light"/>
                <a:sym typeface="Raleway Light"/>
              </a:defRPr>
            </a:lvl3pPr>
            <a:lvl4pPr marL="1828800" lvl="3" indent="-317500" rtl="0">
              <a:spcBef>
                <a:spcPts val="0"/>
              </a:spcBef>
              <a:spcAft>
                <a:spcPts val="0"/>
              </a:spcAft>
              <a:buSzPts val="1400"/>
              <a:buFont typeface="Raleway Light"/>
              <a:buChar char="●"/>
              <a:defRPr>
                <a:latin typeface="Raleway Light"/>
                <a:ea typeface="Raleway Light"/>
                <a:cs typeface="Raleway Light"/>
                <a:sym typeface="Raleway Light"/>
              </a:defRPr>
            </a:lvl4pPr>
            <a:lvl5pPr marL="2286000" lvl="4" indent="-317500" rtl="0">
              <a:spcBef>
                <a:spcPts val="0"/>
              </a:spcBef>
              <a:spcAft>
                <a:spcPts val="0"/>
              </a:spcAft>
              <a:buSzPts val="1400"/>
              <a:buFont typeface="Raleway Light"/>
              <a:buChar char="○"/>
              <a:defRPr>
                <a:latin typeface="Raleway Light"/>
                <a:ea typeface="Raleway Light"/>
                <a:cs typeface="Raleway Light"/>
                <a:sym typeface="Raleway Light"/>
              </a:defRPr>
            </a:lvl5pPr>
            <a:lvl6pPr marL="2743200" lvl="5" indent="-317500" rtl="0">
              <a:spcBef>
                <a:spcPts val="0"/>
              </a:spcBef>
              <a:spcAft>
                <a:spcPts val="0"/>
              </a:spcAft>
              <a:buSzPts val="1400"/>
              <a:buFont typeface="Raleway Light"/>
              <a:buChar char="■"/>
              <a:defRPr>
                <a:latin typeface="Raleway Light"/>
                <a:ea typeface="Raleway Light"/>
                <a:cs typeface="Raleway Light"/>
                <a:sym typeface="Raleway Light"/>
              </a:defRPr>
            </a:lvl6pPr>
            <a:lvl7pPr marL="3200400" lvl="6" indent="-317500" rtl="0">
              <a:spcBef>
                <a:spcPts val="0"/>
              </a:spcBef>
              <a:spcAft>
                <a:spcPts val="0"/>
              </a:spcAft>
              <a:buSzPts val="1400"/>
              <a:buFont typeface="Raleway Light"/>
              <a:buChar char="●"/>
              <a:defRPr>
                <a:latin typeface="Raleway Light"/>
                <a:ea typeface="Raleway Light"/>
                <a:cs typeface="Raleway Light"/>
                <a:sym typeface="Raleway Light"/>
              </a:defRPr>
            </a:lvl7pPr>
            <a:lvl8pPr marL="3657600" lvl="7" indent="-317500" rtl="0">
              <a:spcBef>
                <a:spcPts val="0"/>
              </a:spcBef>
              <a:spcAft>
                <a:spcPts val="0"/>
              </a:spcAft>
              <a:buSzPts val="1400"/>
              <a:buFont typeface="Raleway Light"/>
              <a:buChar char="○"/>
              <a:defRPr>
                <a:latin typeface="Raleway Light"/>
                <a:ea typeface="Raleway Light"/>
                <a:cs typeface="Raleway Light"/>
                <a:sym typeface="Raleway Light"/>
              </a:defRPr>
            </a:lvl8pPr>
            <a:lvl9pPr marL="4114800" lvl="8" indent="-317500" rtl="0">
              <a:spcBef>
                <a:spcPts val="0"/>
              </a:spcBef>
              <a:spcAft>
                <a:spcPts val="0"/>
              </a:spcAft>
              <a:buSzPts val="1400"/>
              <a:buFont typeface="Raleway Light"/>
              <a:buChar char="■"/>
              <a:defRPr>
                <a:latin typeface="Raleway Light"/>
                <a:ea typeface="Raleway Light"/>
                <a:cs typeface="Raleway Light"/>
                <a:sym typeface="Raleway Light"/>
              </a:defRPr>
            </a:lvl9pPr>
          </a:lstStyle>
          <a:p>
            <a:endParaRPr/>
          </a:p>
        </p:txBody>
      </p:sp>
      <p:pic>
        <p:nvPicPr>
          <p:cNvPr id="29" name="Google Shape;29;p5"/>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0" name="Google Shape;30;p5"/>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33" name="Google Shape;33;p6"/>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4" name="Google Shape;34;p6"/>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8" name="Google Shape;38;p7"/>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39" name="Google Shape;39;p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2" name="Google Shape;42;p8"/>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43" name="Google Shape;43;p8"/>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pic>
        <p:nvPicPr>
          <p:cNvPr id="53" name="Google Shape;53;p10"/>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54" name="Google Shape;54;p10"/>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two columns">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1"/>
          <p:cNvSpPr txBox="1">
            <a:spLocks noGrp="1"/>
          </p:cNvSpPr>
          <p:nvPr>
            <p:ph type="body" idx="1"/>
          </p:nvPr>
        </p:nvSpPr>
        <p:spPr>
          <a:xfrm>
            <a:off x="3117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8" name="Google Shape;58;p11"/>
          <p:cNvSpPr txBox="1">
            <a:spLocks noGrp="1"/>
          </p:cNvSpPr>
          <p:nvPr>
            <p:ph type="body" idx="2"/>
          </p:nvPr>
        </p:nvSpPr>
        <p:spPr>
          <a:xfrm>
            <a:off x="48324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9" name="Google Shape;59;p11"/>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0" name="Google Shape;60;p11"/>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type="blank">
  <p:cSld name="BLANK">
    <p:spTree>
      <p:nvGrpSpPr>
        <p:cNvPr id="1" name="Shape 61"/>
        <p:cNvGrpSpPr/>
        <p:nvPr/>
      </p:nvGrpSpPr>
      <p:grpSpPr>
        <a:xfrm>
          <a:off x="0" y="0"/>
          <a:ext cx="0" cy="0"/>
          <a:chOff x="0" y="0"/>
          <a:chExt cx="0" cy="0"/>
        </a:xfrm>
      </p:grpSpPr>
      <p:pic>
        <p:nvPicPr>
          <p:cNvPr id="62" name="Google Shape;62;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63" name="Google Shape;63;p12"/>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
        <p:nvSpPr>
          <p:cNvPr id="64" name="Google Shape;64;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pic>
        <p:nvPicPr>
          <p:cNvPr id="66" name="Google Shape;66;p12"/>
          <p:cNvPicPr preferRelativeResize="0"/>
          <p:nvPr/>
        </p:nvPicPr>
        <p:blipFill>
          <a:blip r:embed="rId2">
            <a:alphaModFix amt="41000"/>
          </a:blip>
          <a:stretch>
            <a:fillRect/>
          </a:stretch>
        </p:blipFill>
        <p:spPr>
          <a:xfrm>
            <a:off x="7944725" y="4133099"/>
            <a:ext cx="887575" cy="820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solidFill>
            <a:srgbClr val="F2735E"/>
          </a:solid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Raleway SemiBold"/>
              <a:buNone/>
              <a:defRPr sz="2800">
                <a:solidFill>
                  <a:schemeClr val="lt1"/>
                </a:solidFill>
                <a:latin typeface="Raleway SemiBold"/>
                <a:ea typeface="Raleway SemiBold"/>
                <a:cs typeface="Raleway SemiBold"/>
                <a:sym typeface="Raleway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311700" y="4568875"/>
            <a:ext cx="853200" cy="393600"/>
          </a:xfrm>
          <a:prstGeom prst="rect">
            <a:avLst/>
          </a:prstGeom>
          <a:noFill/>
          <a:ln>
            <a:noFill/>
          </a:ln>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 y="1953400"/>
            <a:ext cx="4775400" cy="1097700"/>
          </a:xfrm>
          <a:prstGeom prst="rect">
            <a:avLst/>
          </a:prstGeom>
        </p:spPr>
        <p:txBody>
          <a:bodyPr spcFirstLastPara="1" wrap="square" lIns="91425" tIns="91425" rIns="91425" bIns="91425" anchor="ctr" anchorCtr="0">
            <a:normAutofit fontScale="90000"/>
          </a:bodyPr>
          <a:lstStyle/>
          <a:p>
            <a:pPr algn="ctr"/>
            <a:r>
              <a:rPr lang="en-US" sz="4000" dirty="0"/>
              <a:t>UI/UX Principles</a:t>
            </a:r>
            <a:br>
              <a:rPr lang="en-US" sz="2000" b="1" i="0" dirty="0">
                <a:solidFill>
                  <a:srgbClr val="1D2125"/>
                </a:solidFill>
                <a:effectLst/>
                <a:latin typeface="-apple-system"/>
              </a:rPr>
            </a:br>
            <a:r>
              <a:rPr lang="en-US" sz="4000" dirty="0"/>
              <a:t>CET219</a:t>
            </a:r>
            <a:endParaRPr sz="4000" dirty="0"/>
          </a:p>
        </p:txBody>
      </p:sp>
      <p:sp>
        <p:nvSpPr>
          <p:cNvPr id="75" name="Google Shape;75;p14"/>
          <p:cNvSpPr txBox="1">
            <a:spLocks noGrp="1"/>
          </p:cNvSpPr>
          <p:nvPr>
            <p:ph type="subTitle" idx="1"/>
          </p:nvPr>
        </p:nvSpPr>
        <p:spPr>
          <a:xfrm>
            <a:off x="152400" y="3051175"/>
            <a:ext cx="4510800" cy="575700"/>
          </a:xfrm>
          <a:prstGeom prst="rect">
            <a:avLst/>
          </a:prstGeom>
        </p:spPr>
        <p:txBody>
          <a:bodyPr spcFirstLastPara="1" wrap="square" lIns="91425" tIns="91425" rIns="91425" bIns="91425" anchor="ctr" anchorCtr="0">
            <a:normAutofit fontScale="55000" lnSpcReduction="20000"/>
          </a:bodyPr>
          <a:lstStyle/>
          <a:p>
            <a:pPr marL="0" indent="0"/>
            <a:r>
              <a:rPr lang="en" dirty="0"/>
              <a:t>Lab 2: </a:t>
            </a:r>
            <a:r>
              <a:rPr lang="en-US" dirty="0"/>
              <a:t>This session will equip you with the skills to create organized, consistent, and efficient designs in Figma.</a:t>
            </a:r>
            <a:endParaRPr dirty="0"/>
          </a:p>
        </p:txBody>
      </p:sp>
      <p:sp>
        <p:nvSpPr>
          <p:cNvPr id="76" name="Google Shape;76;p14"/>
          <p:cNvSpPr txBox="1">
            <a:spLocks noGrp="1"/>
          </p:cNvSpPr>
          <p:nvPr>
            <p:ph type="sldNum" idx="12"/>
          </p:nvPr>
        </p:nvSpPr>
        <p:spPr>
          <a:xfrm>
            <a:off x="152400" y="4507400"/>
            <a:ext cx="2506200" cy="622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a:t>
            </a:r>
            <a:r>
              <a:rPr lang="en" b="0" dirty="0">
                <a:latin typeface="Raleway Light"/>
                <a:ea typeface="Raleway Light"/>
                <a:cs typeface="Raleway Light"/>
                <a:sym typeface="Raleway Light"/>
              </a:rPr>
              <a:t>  Fall 2025 -</a:t>
            </a:r>
            <a:br>
              <a:rPr lang="en" b="0" dirty="0">
                <a:latin typeface="Raleway Light"/>
                <a:ea typeface="Raleway Light"/>
                <a:cs typeface="Raleway Light"/>
                <a:sym typeface="Raleway Light"/>
              </a:rPr>
            </a:br>
            <a:endParaRPr b="0" dirty="0">
              <a:solidFill>
                <a:srgbClr val="F2735E"/>
              </a:solidFill>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B3BD-F100-8BBA-2783-1B05ED9EE9B4}"/>
              </a:ext>
            </a:extLst>
          </p:cNvPr>
          <p:cNvSpPr>
            <a:spLocks noGrp="1"/>
          </p:cNvSpPr>
          <p:nvPr>
            <p:ph type="title"/>
          </p:nvPr>
        </p:nvSpPr>
        <p:spPr/>
        <p:txBody>
          <a:bodyPr>
            <a:normAutofit fontScale="90000"/>
          </a:bodyPr>
          <a:lstStyle/>
          <a:p>
            <a:r>
              <a:rPr lang="en-US" b="1" dirty="0"/>
              <a:t>Explanation of </a:t>
            </a:r>
            <a:r>
              <a:rPr lang="en-US" b="1" dirty="0" err="1"/>
              <a:t>Autolayout</a:t>
            </a:r>
            <a:endParaRPr lang="en-US" dirty="0"/>
          </a:p>
        </p:txBody>
      </p:sp>
      <p:sp>
        <p:nvSpPr>
          <p:cNvPr id="3" name="Text Placeholder 2">
            <a:extLst>
              <a:ext uri="{FF2B5EF4-FFF2-40B4-BE49-F238E27FC236}">
                <a16:creationId xmlns:a16="http://schemas.microsoft.com/office/drawing/2014/main" id="{344E18B2-A584-D4DC-9AC8-5CDE2543CD56}"/>
              </a:ext>
            </a:extLst>
          </p:cNvPr>
          <p:cNvSpPr>
            <a:spLocks noGrp="1"/>
          </p:cNvSpPr>
          <p:nvPr>
            <p:ph type="body" idx="1"/>
          </p:nvPr>
        </p:nvSpPr>
        <p:spPr/>
        <p:txBody>
          <a:bodyPr>
            <a:normAutofit fontScale="92500" lnSpcReduction="10000"/>
          </a:bodyPr>
          <a:lstStyle/>
          <a:p>
            <a:pPr algn="l"/>
            <a:r>
              <a:rPr lang="en-US" b="0" i="0" dirty="0">
                <a:solidFill>
                  <a:srgbClr val="242424"/>
                </a:solidFill>
                <a:effectLst/>
                <a:latin typeface="Segoe UI" panose="020B0502040204020203" pitchFamily="34" charset="0"/>
              </a:rPr>
              <a:t>Auto Layout in Figma is a powerful feature that helps you create responsive and flexible designs. Here's a breakdown of how to use it and its key properties:</a:t>
            </a:r>
          </a:p>
          <a:p>
            <a:pPr algn="l"/>
            <a:r>
              <a:rPr lang="en-US" b="1" i="0" u="sng" dirty="0">
                <a:solidFill>
                  <a:srgbClr val="242424"/>
                </a:solidFill>
                <a:effectLst/>
                <a:latin typeface="Segoe UI" panose="020B0502040204020203" pitchFamily="34" charset="0"/>
              </a:rPr>
              <a:t>Auto Layout Properties</a:t>
            </a:r>
          </a:p>
          <a:p>
            <a:pPr algn="l">
              <a:buFont typeface="+mj-lt"/>
              <a:buAutoNum type="arabicPeriod"/>
            </a:pPr>
            <a:r>
              <a:rPr lang="en-US" b="1" i="0" dirty="0">
                <a:solidFill>
                  <a:srgbClr val="242424"/>
                </a:solidFill>
                <a:effectLst/>
                <a:latin typeface="Segoe UI" panose="020B0502040204020203" pitchFamily="34" charset="0"/>
              </a:rPr>
              <a:t>Direction</a:t>
            </a:r>
            <a:r>
              <a:rPr lang="en-US" b="0" i="0" dirty="0">
                <a:solidFill>
                  <a:srgbClr val="242424"/>
                </a:solidFill>
                <a:effectLst/>
                <a:latin typeface="Segoe UI" panose="020B0502040204020203" pitchFamily="34" charset="0"/>
              </a:rPr>
              <a:t>: Choose whether the items should be laid out horizontally or vertically</a:t>
            </a:r>
            <a:endParaRPr lang="en-US" u="none" strike="noStrike" dirty="0">
              <a:solidFill>
                <a:srgbClr val="242424"/>
              </a:solidFill>
              <a:latin typeface="Segoe UI" panose="020B0502040204020203" pitchFamily="34" charset="0"/>
            </a:endParaRPr>
          </a:p>
          <a:p>
            <a:pPr algn="l">
              <a:buFont typeface="+mj-lt"/>
              <a:buAutoNum type="arabicPeriod"/>
            </a:pPr>
            <a:r>
              <a:rPr lang="en-US" b="1" i="0" dirty="0">
                <a:solidFill>
                  <a:srgbClr val="242424"/>
                </a:solidFill>
                <a:effectLst/>
                <a:latin typeface="Segoe UI" panose="020B0502040204020203" pitchFamily="34" charset="0"/>
              </a:rPr>
              <a:t>Spacing</a:t>
            </a:r>
            <a:r>
              <a:rPr lang="en-US" b="0" i="0" dirty="0">
                <a:solidFill>
                  <a:srgbClr val="242424"/>
                </a:solidFill>
                <a:effectLst/>
                <a:latin typeface="Segoe UI" panose="020B0502040204020203" pitchFamily="34" charset="0"/>
              </a:rPr>
              <a:t>: Adjust the spacing between items. This can be done by setting fixed spacing or using padding to control the space around items</a:t>
            </a:r>
          </a:p>
          <a:p>
            <a:pPr algn="l">
              <a:buFont typeface="+mj-lt"/>
              <a:buAutoNum type="arabicPeriod"/>
            </a:pPr>
            <a:r>
              <a:rPr lang="en-US" b="1" i="0" dirty="0">
                <a:solidFill>
                  <a:srgbClr val="242424"/>
                </a:solidFill>
                <a:effectLst/>
                <a:latin typeface="Segoe UI" panose="020B0502040204020203" pitchFamily="34" charset="0"/>
              </a:rPr>
              <a:t>Alignment</a:t>
            </a:r>
            <a:r>
              <a:rPr lang="en-US" b="0" i="0" dirty="0">
                <a:solidFill>
                  <a:srgbClr val="242424"/>
                </a:solidFill>
                <a:effectLst/>
                <a:latin typeface="Segoe UI" panose="020B0502040204020203" pitchFamily="34" charset="0"/>
              </a:rPr>
              <a:t>: Align items within the auto layout frame. You can align items to the top, bottom, left, right, or center</a:t>
            </a:r>
            <a:endParaRPr lang="en-US" u="none" strike="noStrike" dirty="0">
              <a:solidFill>
                <a:srgbClr val="242424"/>
              </a:solidFill>
              <a:latin typeface="Segoe UI" panose="020B0502040204020203" pitchFamily="34" charset="0"/>
            </a:endParaRPr>
          </a:p>
          <a:p>
            <a:pPr algn="l">
              <a:buFont typeface="+mj-lt"/>
              <a:buAutoNum type="arabicPeriod"/>
            </a:pPr>
            <a:r>
              <a:rPr lang="en-US" b="1" i="0" dirty="0">
                <a:solidFill>
                  <a:srgbClr val="242424"/>
                </a:solidFill>
                <a:effectLst/>
                <a:latin typeface="Segoe UI" panose="020B0502040204020203" pitchFamily="34" charset="0"/>
              </a:rPr>
              <a:t>Resizing</a:t>
            </a:r>
            <a:r>
              <a:rPr lang="en-US" b="0" i="0" dirty="0">
                <a:solidFill>
                  <a:srgbClr val="242424"/>
                </a:solidFill>
                <a:effectLst/>
                <a:latin typeface="Segoe UI" panose="020B0502040204020203" pitchFamily="34" charset="0"/>
              </a:rPr>
              <a:t>: Set how items should resize within the auto layout frame. Options include fixed size, fill container, hug contents, and more</a:t>
            </a:r>
            <a:br>
              <a:rPr lang="en-US" dirty="0"/>
            </a:br>
            <a:endParaRPr lang="en-US" dirty="0"/>
          </a:p>
        </p:txBody>
      </p:sp>
      <p:sp>
        <p:nvSpPr>
          <p:cNvPr id="4" name="Slide Number Placeholder 3">
            <a:extLst>
              <a:ext uri="{FF2B5EF4-FFF2-40B4-BE49-F238E27FC236}">
                <a16:creationId xmlns:a16="http://schemas.microsoft.com/office/drawing/2014/main" id="{72792B9A-E954-F80B-B643-C2DFD13ED770}"/>
              </a:ext>
            </a:extLst>
          </p:cNvPr>
          <p:cNvSpPr>
            <a:spLocks noGrp="1"/>
          </p:cNvSpPr>
          <p:nvPr>
            <p:ph type="sldNum" idx="12"/>
          </p:nvPr>
        </p:nvSpPr>
        <p:spPr/>
        <p:txBody>
          <a:bodyPr/>
          <a:lstStyle/>
          <a:p>
            <a:pPr marL="0" lvl="0" indent="0" algn="l" rtl="0">
              <a:spcBef>
                <a:spcPts val="0"/>
              </a:spcBef>
              <a:spcAft>
                <a:spcPts val="0"/>
              </a:spcAft>
              <a:buNone/>
            </a:pPr>
            <a:r>
              <a:rPr lang="en-US"/>
              <a:t>Page - </a:t>
            </a:r>
            <a:fld id="{00000000-1234-1234-1234-123412341234}" type="slidenum">
              <a:rPr lang="en" smtClean="0"/>
              <a:t>10</a:t>
            </a:fld>
            <a:endParaRPr/>
          </a:p>
        </p:txBody>
      </p:sp>
    </p:spTree>
    <p:extLst>
      <p:ext uri="{BB962C8B-B14F-4D97-AF65-F5344CB8AC3E}">
        <p14:creationId xmlns:p14="http://schemas.microsoft.com/office/powerpoint/2010/main" val="293808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Explanation of </a:t>
            </a:r>
            <a:r>
              <a:rPr lang="en-US" b="1" dirty="0" err="1"/>
              <a:t>Autolayout</a:t>
            </a:r>
            <a:endParaRPr lang="en-US" b="1" dirty="0"/>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11</a:t>
            </a:fld>
            <a:endParaRPr/>
          </a:p>
        </p:txBody>
      </p:sp>
      <p:pic>
        <p:nvPicPr>
          <p:cNvPr id="3" name="Picture 2">
            <a:extLst>
              <a:ext uri="{FF2B5EF4-FFF2-40B4-BE49-F238E27FC236}">
                <a16:creationId xmlns:a16="http://schemas.microsoft.com/office/drawing/2014/main" id="{CCA531BC-4DC3-79E6-4878-C17B09526BE5}"/>
              </a:ext>
            </a:extLst>
          </p:cNvPr>
          <p:cNvPicPr>
            <a:picLocks noChangeAspect="1"/>
          </p:cNvPicPr>
          <p:nvPr/>
        </p:nvPicPr>
        <p:blipFill>
          <a:blip r:embed="rId3"/>
          <a:stretch>
            <a:fillRect/>
          </a:stretch>
        </p:blipFill>
        <p:spPr>
          <a:xfrm>
            <a:off x="738300" y="1017725"/>
            <a:ext cx="7579605" cy="3551150"/>
          </a:xfrm>
          <a:prstGeom prst="rect">
            <a:avLst/>
          </a:prstGeom>
        </p:spPr>
      </p:pic>
    </p:spTree>
    <p:extLst>
      <p:ext uri="{BB962C8B-B14F-4D97-AF65-F5344CB8AC3E}">
        <p14:creationId xmlns:p14="http://schemas.microsoft.com/office/powerpoint/2010/main" val="139102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5B86B-5F7A-E0EF-0601-7BEEC5590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33C51-02D2-339C-9C24-8E79335A2082}"/>
              </a:ext>
            </a:extLst>
          </p:cNvPr>
          <p:cNvSpPr>
            <a:spLocks noGrp="1"/>
          </p:cNvSpPr>
          <p:nvPr>
            <p:ph type="title"/>
          </p:nvPr>
        </p:nvSpPr>
        <p:spPr/>
        <p:txBody>
          <a:bodyPr>
            <a:normAutofit fontScale="90000"/>
          </a:bodyPr>
          <a:lstStyle/>
          <a:p>
            <a:pPr algn="l"/>
            <a:r>
              <a:rPr lang="en-US" b="1" dirty="0" err="1"/>
              <a:t>Autolayout</a:t>
            </a:r>
            <a:r>
              <a:rPr lang="en-US" b="1" dirty="0"/>
              <a:t> Practical Uses</a:t>
            </a:r>
            <a:br>
              <a:rPr lang="en-US" b="1" i="0" dirty="0">
                <a:solidFill>
                  <a:srgbClr val="242424"/>
                </a:solidFill>
                <a:effectLst/>
                <a:latin typeface="Segoe UI" panose="020B0502040204020203" pitchFamily="34" charset="0"/>
              </a:rPr>
            </a:br>
            <a:br>
              <a:rPr lang="en-US" b="0" i="0" dirty="0">
                <a:solidFill>
                  <a:srgbClr val="242424"/>
                </a:solidFill>
                <a:effectLst/>
                <a:latin typeface="Segoe UI" panose="020B0502040204020203" pitchFamily="34" charset="0"/>
              </a:rPr>
            </a:br>
            <a:endParaRPr lang="en-US" dirty="0"/>
          </a:p>
        </p:txBody>
      </p:sp>
      <p:sp>
        <p:nvSpPr>
          <p:cNvPr id="4" name="Slide Number Placeholder 3">
            <a:extLst>
              <a:ext uri="{FF2B5EF4-FFF2-40B4-BE49-F238E27FC236}">
                <a16:creationId xmlns:a16="http://schemas.microsoft.com/office/drawing/2014/main" id="{193757BA-41F2-F4BC-5660-C9AFE7C032CE}"/>
              </a:ext>
            </a:extLst>
          </p:cNvPr>
          <p:cNvSpPr>
            <a:spLocks noGrp="1"/>
          </p:cNvSpPr>
          <p:nvPr>
            <p:ph type="sldNum" idx="12"/>
          </p:nvPr>
        </p:nvSpPr>
        <p:spPr/>
        <p:txBody>
          <a:bodyPr/>
          <a:lstStyle/>
          <a:p>
            <a:pPr marL="0" lvl="0" indent="0" algn="l" rtl="0">
              <a:spcBef>
                <a:spcPts val="0"/>
              </a:spcBef>
              <a:spcAft>
                <a:spcPts val="0"/>
              </a:spcAft>
              <a:buNone/>
            </a:pPr>
            <a:r>
              <a:rPr lang="en-US"/>
              <a:t>Page - </a:t>
            </a:r>
            <a:fld id="{00000000-1234-1234-1234-123412341234}" type="slidenum">
              <a:rPr lang="en" smtClean="0"/>
              <a:t>12</a:t>
            </a:fld>
            <a:endParaRPr/>
          </a:p>
        </p:txBody>
      </p:sp>
      <p:pic>
        <p:nvPicPr>
          <p:cNvPr id="9" name="Untitled video - Made with Clipchamp (5)">
            <a:hlinkClick r:id="" action="ppaction://media"/>
            <a:extLst>
              <a:ext uri="{FF2B5EF4-FFF2-40B4-BE49-F238E27FC236}">
                <a16:creationId xmlns:a16="http://schemas.microsoft.com/office/drawing/2014/main" id="{152E9173-9B61-04F0-5816-BCB49E4953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699" y="1017724"/>
            <a:ext cx="8520599" cy="3389023"/>
          </a:xfrm>
          <a:prstGeom prst="rect">
            <a:avLst/>
          </a:prstGeom>
        </p:spPr>
      </p:pic>
    </p:spTree>
    <p:extLst>
      <p:ext uri="{BB962C8B-B14F-4D97-AF65-F5344CB8AC3E}">
        <p14:creationId xmlns:p14="http://schemas.microsoft.com/office/powerpoint/2010/main" val="7145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r>
              <a:rPr lang="en-US" sz="2500" b="1" dirty="0"/>
              <a:t>Component Explanation</a:t>
            </a:r>
          </a:p>
        </p:txBody>
      </p:sp>
      <p:sp>
        <p:nvSpPr>
          <p:cNvPr id="105" name="Google Shape;105;p19"/>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a:bodyPr>
          <a:lstStyle/>
          <a:p>
            <a:pPr algn="l">
              <a:lnSpc>
                <a:spcPts val="2040"/>
              </a:lnSpc>
              <a:spcAft>
                <a:spcPts val="1500"/>
              </a:spcAft>
            </a:pPr>
            <a:r>
              <a:rPr lang="en-US" sz="1500" dirty="0">
                <a:solidFill>
                  <a:srgbClr val="92D050"/>
                </a:solidFill>
                <a:latin typeface="Eras Bold ITC" pitchFamily="34" charset="0"/>
                <a:sym typeface="Raleway Light"/>
              </a:rPr>
              <a:t>Component properties are the changeable aspects of a component. They allow you to communicate which parts of a component can be changed, such as:</a:t>
            </a:r>
          </a:p>
          <a:p>
            <a:pPr algn="l">
              <a:spcBef>
                <a:spcPts val="600"/>
              </a:spcBef>
              <a:spcAft>
                <a:spcPts val="600"/>
              </a:spcAft>
              <a:buFont typeface="Arial" panose="020B0604020202020204" pitchFamily="34" charset="0"/>
              <a:buChar char="•"/>
            </a:pPr>
            <a:r>
              <a:rPr lang="en-US" sz="1400" dirty="0">
                <a:solidFill>
                  <a:schemeClr val="tx1"/>
                </a:solidFill>
                <a:latin typeface="Eras Bold ITC" pitchFamily="34" charset="0"/>
              </a:rPr>
              <a:t>Which layers in a component have the option to be hidden or shown</a:t>
            </a:r>
          </a:p>
          <a:p>
            <a:pPr algn="l">
              <a:spcBef>
                <a:spcPts val="600"/>
              </a:spcBef>
              <a:spcAft>
                <a:spcPts val="600"/>
              </a:spcAft>
              <a:buFont typeface="Arial" panose="020B0604020202020204" pitchFamily="34" charset="0"/>
              <a:buChar char="•"/>
            </a:pPr>
            <a:r>
              <a:rPr lang="en-US" sz="1400" dirty="0">
                <a:solidFill>
                  <a:schemeClr val="tx1"/>
                </a:solidFill>
                <a:latin typeface="Eras Bold ITC" pitchFamily="34" charset="0"/>
              </a:rPr>
              <a:t>Whether an instance can be swapped and set preferred instances to swap to</a:t>
            </a:r>
          </a:p>
          <a:p>
            <a:pPr algn="l">
              <a:spcBef>
                <a:spcPts val="600"/>
              </a:spcBef>
              <a:spcAft>
                <a:spcPts val="600"/>
              </a:spcAft>
              <a:buFont typeface="Arial" panose="020B0604020202020204" pitchFamily="34" charset="0"/>
              <a:buChar char="•"/>
            </a:pPr>
            <a:r>
              <a:rPr lang="en-US" sz="1400" dirty="0">
                <a:solidFill>
                  <a:schemeClr val="tx1"/>
                </a:solidFill>
                <a:latin typeface="Eras Bold ITC" pitchFamily="34" charset="0"/>
              </a:rPr>
              <a:t>Which text strings can be changed</a:t>
            </a:r>
          </a:p>
          <a:p>
            <a:pPr algn="l">
              <a:lnSpc>
                <a:spcPts val="2040"/>
              </a:lnSpc>
              <a:spcAft>
                <a:spcPts val="1500"/>
              </a:spcAft>
            </a:pPr>
            <a:r>
              <a:rPr lang="en-US" sz="1500" dirty="0">
                <a:solidFill>
                  <a:srgbClr val="92D050"/>
                </a:solidFill>
                <a:latin typeface="Eras Bold ITC" pitchFamily="34" charset="0"/>
              </a:rPr>
              <a:t>Component properties are created and applied to main components and component sets to define parts of a design system and to make design systems easier to use.</a:t>
            </a:r>
          </a:p>
        </p:txBody>
      </p:sp>
      <p:sp>
        <p:nvSpPr>
          <p:cNvPr id="106" name="Google Shape;106;p19"/>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D04E056E-576D-122A-0E17-0C0B75308D02}"/>
            </a:ext>
          </a:extLst>
        </p:cNvPr>
        <p:cNvGrpSpPr/>
        <p:nvPr/>
      </p:nvGrpSpPr>
      <p:grpSpPr>
        <a:xfrm>
          <a:off x="0" y="0"/>
          <a:ext cx="0" cy="0"/>
          <a:chOff x="0" y="0"/>
          <a:chExt cx="0" cy="0"/>
        </a:xfrm>
      </p:grpSpPr>
      <p:sp>
        <p:nvSpPr>
          <p:cNvPr id="104" name="Google Shape;104;p19">
            <a:extLst>
              <a:ext uri="{FF2B5EF4-FFF2-40B4-BE49-F238E27FC236}">
                <a16:creationId xmlns:a16="http://schemas.microsoft.com/office/drawing/2014/main" id="{F23E1D4A-A8BC-B619-5033-7E248E9D0E3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r>
              <a:rPr lang="en-US" sz="2500" b="1" dirty="0"/>
              <a:t>Component </a:t>
            </a:r>
            <a:r>
              <a:rPr lang="en-US" sz="2400" b="1" dirty="0"/>
              <a:t>Practical Uses</a:t>
            </a:r>
            <a:endParaRPr lang="en-US" sz="2500" b="1" dirty="0"/>
          </a:p>
        </p:txBody>
      </p:sp>
      <p:sp>
        <p:nvSpPr>
          <p:cNvPr id="106" name="Google Shape;106;p19">
            <a:extLst>
              <a:ext uri="{FF2B5EF4-FFF2-40B4-BE49-F238E27FC236}">
                <a16:creationId xmlns:a16="http://schemas.microsoft.com/office/drawing/2014/main" id="{D715AAF6-98E4-3216-9C78-9EE4F06FAFFB}"/>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14</a:t>
            </a:fld>
            <a:endParaRPr/>
          </a:p>
        </p:txBody>
      </p:sp>
      <p:pic>
        <p:nvPicPr>
          <p:cNvPr id="2" name="Untitled video - Made with Clipchamp (4)">
            <a:hlinkClick r:id="" action="ppaction://media"/>
            <a:extLst>
              <a:ext uri="{FF2B5EF4-FFF2-40B4-BE49-F238E27FC236}">
                <a16:creationId xmlns:a16="http://schemas.microsoft.com/office/drawing/2014/main" id="{940B1602-5688-7699-63C6-98D5D86579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700" y="1017725"/>
            <a:ext cx="8520600" cy="3223770"/>
          </a:xfrm>
          <a:prstGeom prst="rect">
            <a:avLst/>
          </a:prstGeom>
        </p:spPr>
      </p:pic>
    </p:spTree>
    <p:extLst>
      <p:ext uri="{BB962C8B-B14F-4D97-AF65-F5344CB8AC3E}">
        <p14:creationId xmlns:p14="http://schemas.microsoft.com/office/powerpoint/2010/main" val="279449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0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6" name="Google Shape;76;p14"/>
          <p:cNvSpPr txBox="1">
            <a:spLocks noGrp="1"/>
          </p:cNvSpPr>
          <p:nvPr>
            <p:ph type="sldNum" idx="12"/>
          </p:nvPr>
        </p:nvSpPr>
        <p:spPr>
          <a:xfrm>
            <a:off x="152400" y="4507400"/>
            <a:ext cx="2506200" cy="622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a:t>
            </a:r>
            <a:r>
              <a:rPr lang="en" b="0" dirty="0">
                <a:latin typeface="Raleway Light"/>
                <a:ea typeface="Raleway Light"/>
                <a:cs typeface="Raleway Light"/>
                <a:sym typeface="Raleway Light"/>
              </a:rPr>
              <a:t>  Fall 2025 -</a:t>
            </a:r>
            <a:br>
              <a:rPr lang="en" b="0" dirty="0">
                <a:latin typeface="Raleway Light"/>
                <a:ea typeface="Raleway Light"/>
                <a:cs typeface="Raleway Light"/>
                <a:sym typeface="Raleway Light"/>
              </a:rPr>
            </a:br>
            <a:endParaRPr b="0" dirty="0">
              <a:solidFill>
                <a:srgbClr val="F2735E"/>
              </a:solidFill>
              <a:latin typeface="Raleway Light"/>
              <a:ea typeface="Raleway Light"/>
              <a:cs typeface="Raleway Light"/>
              <a:sym typeface="Raleway Light"/>
            </a:endParaRPr>
          </a:p>
        </p:txBody>
      </p:sp>
      <p:pic>
        <p:nvPicPr>
          <p:cNvPr id="4" name="Picture 3">
            <a:extLst>
              <a:ext uri="{FF2B5EF4-FFF2-40B4-BE49-F238E27FC236}">
                <a16:creationId xmlns:a16="http://schemas.microsoft.com/office/drawing/2014/main" id="{F10D1E9C-94DB-7FDC-B933-DE1A937371A8}"/>
              </a:ext>
            </a:extLst>
          </p:cNvPr>
          <p:cNvPicPr>
            <a:picLocks noChangeAspect="1"/>
          </p:cNvPicPr>
          <p:nvPr/>
        </p:nvPicPr>
        <p:blipFill>
          <a:blip r:embed="rId3"/>
          <a:stretch>
            <a:fillRect/>
          </a:stretch>
        </p:blipFill>
        <p:spPr>
          <a:xfrm>
            <a:off x="782599" y="1647825"/>
            <a:ext cx="2466975" cy="1847850"/>
          </a:xfrm>
          <a:prstGeom prst="ellipse">
            <a:avLst/>
          </a:prstGeom>
          <a:ln>
            <a:noFill/>
          </a:ln>
          <a:effectLst>
            <a:softEdge rad="112500"/>
          </a:effectLst>
        </p:spPr>
      </p:pic>
    </p:spTree>
    <p:extLst>
      <p:ext uri="{BB962C8B-B14F-4D97-AF65-F5344CB8AC3E}">
        <p14:creationId xmlns:p14="http://schemas.microsoft.com/office/powerpoint/2010/main" val="350021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82600" y="445025"/>
            <a:ext cx="7949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Table of Contents</a:t>
            </a:r>
            <a:endParaRPr dirty="0"/>
          </a:p>
        </p:txBody>
      </p:sp>
      <p:sp>
        <p:nvSpPr>
          <p:cNvPr id="87" name="Google Shape;87;p16"/>
          <p:cNvSpPr txBox="1">
            <a:spLocks noGrp="1"/>
          </p:cNvSpPr>
          <p:nvPr>
            <p:ph type="body" idx="1"/>
          </p:nvPr>
        </p:nvSpPr>
        <p:spPr>
          <a:xfrm>
            <a:off x="311700" y="1262625"/>
            <a:ext cx="8520600" cy="3230100"/>
          </a:xfrm>
          <a:prstGeom prst="rect">
            <a:avLst/>
          </a:prstGeom>
        </p:spPr>
        <p:txBody>
          <a:bodyPr spcFirstLastPara="1" wrap="square" lIns="91425" tIns="91425" rIns="91425" bIns="91425" anchor="t" anchorCtr="0">
            <a:normAutofit lnSpcReduction="10000"/>
          </a:bodyPr>
          <a:lstStyle/>
          <a:p>
            <a:r>
              <a:rPr lang="en-US" sz="2500" dirty="0">
                <a:solidFill>
                  <a:schemeClr val="tx1"/>
                </a:solidFill>
                <a:latin typeface="Raleway SemiBold"/>
                <a:sym typeface="Raleway SemiBold"/>
              </a:rPr>
              <a:t>Design Interface Explained</a:t>
            </a:r>
          </a:p>
          <a:p>
            <a:pPr marL="114300" indent="0">
              <a:buNone/>
            </a:pPr>
            <a:endParaRPr lang="en-US" sz="2500" dirty="0">
              <a:solidFill>
                <a:schemeClr val="tx1"/>
              </a:solidFill>
              <a:latin typeface="Raleway SemiBold"/>
              <a:sym typeface="Raleway SemiBold"/>
            </a:endParaRPr>
          </a:p>
          <a:p>
            <a:r>
              <a:rPr lang="en-US" sz="2500" dirty="0">
                <a:solidFill>
                  <a:schemeClr val="tx1"/>
                </a:solidFill>
                <a:latin typeface="Raleway SemiBold"/>
                <a:sym typeface="Raleway SemiBold"/>
              </a:rPr>
              <a:t> Adding Colors and Texts Inside the Library</a:t>
            </a:r>
          </a:p>
          <a:p>
            <a:pPr marL="114300" indent="0">
              <a:buNone/>
            </a:pPr>
            <a:endParaRPr lang="en-US" sz="2500" dirty="0">
              <a:solidFill>
                <a:schemeClr val="tx1"/>
              </a:solidFill>
              <a:latin typeface="Raleway SemiBold"/>
              <a:sym typeface="Raleway SemiBold"/>
            </a:endParaRPr>
          </a:p>
          <a:p>
            <a:r>
              <a:rPr lang="en-US" sz="2500" dirty="0">
                <a:solidFill>
                  <a:schemeClr val="tx1"/>
                </a:solidFill>
                <a:latin typeface="Raleway SemiBold"/>
                <a:sym typeface="Raleway SemiBold"/>
              </a:rPr>
              <a:t>Explanation of </a:t>
            </a:r>
            <a:r>
              <a:rPr lang="en-US" sz="2500" dirty="0" err="1">
                <a:solidFill>
                  <a:schemeClr val="tx1"/>
                </a:solidFill>
                <a:latin typeface="Raleway SemiBold"/>
                <a:sym typeface="Raleway SemiBold"/>
              </a:rPr>
              <a:t>Autolayout</a:t>
            </a:r>
            <a:endParaRPr lang="en-US" sz="2500" dirty="0">
              <a:solidFill>
                <a:schemeClr val="tx1"/>
              </a:solidFill>
              <a:latin typeface="Raleway SemiBold"/>
              <a:sym typeface="Raleway SemiBold"/>
            </a:endParaRPr>
          </a:p>
          <a:p>
            <a:endParaRPr lang="en-US" sz="2500" dirty="0">
              <a:solidFill>
                <a:schemeClr val="tx1"/>
              </a:solidFill>
              <a:latin typeface="Raleway SemiBold"/>
              <a:sym typeface="Raleway SemiBold"/>
            </a:endParaRPr>
          </a:p>
          <a:p>
            <a:r>
              <a:rPr lang="en-US" sz="2500" dirty="0">
                <a:solidFill>
                  <a:schemeClr val="tx1"/>
                </a:solidFill>
                <a:latin typeface="Raleway SemiBold"/>
                <a:sym typeface="Raleway SemiBold"/>
              </a:rPr>
              <a:t>Component Explanation</a:t>
            </a:r>
          </a:p>
          <a:p>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 calcmode="lin" valueType="num">
                                      <p:cBhvr additive="base">
                                        <p:cTn id="7"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
                                            <p:txEl>
                                              <p:pRg st="2" end="2"/>
                                            </p:txEl>
                                          </p:spTgt>
                                        </p:tgtEl>
                                        <p:attrNameLst>
                                          <p:attrName>style.visibility</p:attrName>
                                        </p:attrNameLst>
                                      </p:cBhvr>
                                      <p:to>
                                        <p:strVal val="visible"/>
                                      </p:to>
                                    </p:set>
                                    <p:anim calcmode="lin" valueType="num">
                                      <p:cBhvr additive="base">
                                        <p:cTn id="13" dur="500" fill="hold"/>
                                        <p:tgtEl>
                                          <p:spTgt spid="8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
                                            <p:txEl>
                                              <p:pRg st="4" end="4"/>
                                            </p:txEl>
                                          </p:spTgt>
                                        </p:tgtEl>
                                        <p:attrNameLst>
                                          <p:attrName>style.visibility</p:attrName>
                                        </p:attrNameLst>
                                      </p:cBhvr>
                                      <p:to>
                                        <p:strVal val="visible"/>
                                      </p:to>
                                    </p:set>
                                    <p:anim calcmode="lin" valueType="num">
                                      <p:cBhvr additive="base">
                                        <p:cTn id="19" dur="500" fill="hold"/>
                                        <p:tgtEl>
                                          <p:spTgt spid="8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7">
                                            <p:txEl>
                                              <p:pRg st="6" end="6"/>
                                            </p:txEl>
                                          </p:spTgt>
                                        </p:tgtEl>
                                        <p:attrNameLst>
                                          <p:attrName>style.visibility</p:attrName>
                                        </p:attrNameLst>
                                      </p:cBhvr>
                                      <p:to>
                                        <p:strVal val="visible"/>
                                      </p:to>
                                    </p:set>
                                    <p:anim calcmode="lin" valueType="num">
                                      <p:cBhvr additive="base">
                                        <p:cTn id="25" dur="500" fill="hold"/>
                                        <p:tgtEl>
                                          <p:spTgt spid="8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Design Interface Explained</a:t>
            </a:r>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3</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41" y="1138334"/>
            <a:ext cx="7287208" cy="337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loud Callout 1"/>
          <p:cNvSpPr/>
          <p:nvPr/>
        </p:nvSpPr>
        <p:spPr>
          <a:xfrm>
            <a:off x="6372808" y="247260"/>
            <a:ext cx="2360645" cy="83042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endParaRPr lang="en-US" b="1" dirty="0"/>
          </a:p>
          <a:p>
            <a:pPr algn="just"/>
            <a:endParaRPr lang="en-US" b="1" dirty="0"/>
          </a:p>
          <a:p>
            <a:pPr algn="just"/>
            <a:r>
              <a:rPr lang="en-US" b="1" dirty="0"/>
              <a:t>1. Set up your </a:t>
            </a:r>
            <a:r>
              <a:rPr lang="en-US" b="1" dirty="0" err="1"/>
              <a:t>Figma</a:t>
            </a:r>
            <a:r>
              <a:rPr lang="en-US" b="1" dirty="0"/>
              <a:t> account</a:t>
            </a:r>
          </a:p>
          <a:p>
            <a:br>
              <a:rPr lang="en-US" dirty="0"/>
            </a:br>
            <a:endParaRPr lang="en-US" dirty="0"/>
          </a:p>
        </p:txBody>
      </p:sp>
    </p:spTree>
    <p:extLst>
      <p:ext uri="{BB962C8B-B14F-4D97-AF65-F5344CB8AC3E}">
        <p14:creationId xmlns:p14="http://schemas.microsoft.com/office/powerpoint/2010/main" val="139102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7" name="Picture 2" descr="Take a look around the Figma inte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47" y="1323067"/>
            <a:ext cx="6949440" cy="3249748"/>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Design Interface Explained</a:t>
            </a:r>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4</a:t>
            </a:fld>
            <a:endParaRPr/>
          </a:p>
        </p:txBody>
      </p:sp>
      <p:sp>
        <p:nvSpPr>
          <p:cNvPr id="2" name="Cloud Callout 1"/>
          <p:cNvSpPr/>
          <p:nvPr/>
        </p:nvSpPr>
        <p:spPr>
          <a:xfrm>
            <a:off x="4945224" y="492641"/>
            <a:ext cx="2603241" cy="83042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b="1" dirty="0"/>
          </a:p>
          <a:p>
            <a:endParaRPr lang="en-US" b="1" dirty="0"/>
          </a:p>
          <a:p>
            <a:r>
              <a:rPr lang="en-US" b="1" dirty="0"/>
              <a:t>2. Take a look around the </a:t>
            </a:r>
            <a:r>
              <a:rPr lang="en-US" b="1" dirty="0" err="1"/>
              <a:t>Figma</a:t>
            </a:r>
            <a:r>
              <a:rPr lang="en-US" b="1" dirty="0"/>
              <a:t> interface</a:t>
            </a:r>
          </a:p>
          <a:p>
            <a:br>
              <a:rPr lang="en-US" dirty="0"/>
            </a:br>
            <a:endParaRPr lang="en-US" dirty="0"/>
          </a:p>
        </p:txBody>
      </p:sp>
    </p:spTree>
    <p:extLst>
      <p:ext uri="{BB962C8B-B14F-4D97-AF65-F5344CB8AC3E}">
        <p14:creationId xmlns:p14="http://schemas.microsoft.com/office/powerpoint/2010/main" val="352073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146" name="Picture 2" descr="The Figma men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18" y="1190594"/>
            <a:ext cx="6811347" cy="3400067"/>
          </a:xfrm>
          <a:prstGeom prst="rect">
            <a:avLst/>
          </a:prstGeom>
          <a:noFill/>
          <a:extLst>
            <a:ext uri="{909E8E84-426E-40DD-AFC4-6F175D3DCCD1}">
              <a14:hiddenFill xmlns:a14="http://schemas.microsoft.com/office/drawing/2010/main">
                <a:solidFill>
                  <a:srgbClr val="FFFFFF"/>
                </a:solidFill>
              </a14:hiddenFill>
            </a:ext>
          </a:extLst>
        </p:spPr>
      </p:pic>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Design Interface Explained</a:t>
            </a:r>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5</a:t>
            </a:fld>
            <a:endParaRPr/>
          </a:p>
        </p:txBody>
      </p:sp>
      <p:sp>
        <p:nvSpPr>
          <p:cNvPr id="2" name="Cloud Callout 1"/>
          <p:cNvSpPr/>
          <p:nvPr/>
        </p:nvSpPr>
        <p:spPr>
          <a:xfrm>
            <a:off x="5878285" y="492640"/>
            <a:ext cx="2603241" cy="83042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b="1" dirty="0"/>
          </a:p>
          <a:p>
            <a:endParaRPr lang="en-US" b="1" dirty="0"/>
          </a:p>
          <a:p>
            <a:endParaRPr lang="en-US" b="1" dirty="0"/>
          </a:p>
          <a:p>
            <a:pPr algn="ctr"/>
            <a:r>
              <a:rPr lang="en-US" b="1" dirty="0"/>
              <a:t>3. Start a new design file</a:t>
            </a:r>
          </a:p>
          <a:p>
            <a:br>
              <a:rPr lang="en-US" dirty="0"/>
            </a:br>
            <a:br>
              <a:rPr lang="en-US" dirty="0"/>
            </a:br>
            <a:endParaRPr lang="en-US" dirty="0"/>
          </a:p>
        </p:txBody>
      </p:sp>
    </p:spTree>
    <p:extLst>
      <p:ext uri="{BB962C8B-B14F-4D97-AF65-F5344CB8AC3E}">
        <p14:creationId xmlns:p14="http://schemas.microsoft.com/office/powerpoint/2010/main" val="223213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19" y="1155113"/>
            <a:ext cx="73628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Design Interface Explained</a:t>
            </a:r>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6</a:t>
            </a:fld>
            <a:endParaRPr/>
          </a:p>
        </p:txBody>
      </p:sp>
      <p:sp>
        <p:nvSpPr>
          <p:cNvPr id="2" name="Cloud Callout 1"/>
          <p:cNvSpPr/>
          <p:nvPr/>
        </p:nvSpPr>
        <p:spPr>
          <a:xfrm>
            <a:off x="5878285" y="492640"/>
            <a:ext cx="2603241" cy="830425"/>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a:t>4. Create a Frame</a:t>
            </a:r>
          </a:p>
        </p:txBody>
      </p:sp>
      <p:cxnSp>
        <p:nvCxnSpPr>
          <p:cNvPr id="8" name="Straight Arrow Connector 7"/>
          <p:cNvCxnSpPr/>
          <p:nvPr/>
        </p:nvCxnSpPr>
        <p:spPr>
          <a:xfrm flipH="1" flipV="1">
            <a:off x="1110343" y="1323065"/>
            <a:ext cx="130628" cy="543057"/>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4" name="Straight Arrow Connector 13"/>
          <p:cNvCxnSpPr/>
          <p:nvPr/>
        </p:nvCxnSpPr>
        <p:spPr>
          <a:xfrm flipH="1" flipV="1">
            <a:off x="3203510" y="3369581"/>
            <a:ext cx="426098" cy="271527"/>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7786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Adding Colors and Texts Inside the Library</a:t>
            </a:r>
            <a:endParaRPr lang="en-US" dirty="0"/>
          </a:p>
        </p:txBody>
      </p:sp>
      <p:sp>
        <p:nvSpPr>
          <p:cNvPr id="3" name="Text Placeholder 2"/>
          <p:cNvSpPr>
            <a:spLocks noGrp="1"/>
          </p:cNvSpPr>
          <p:nvPr>
            <p:ph type="body" idx="1"/>
          </p:nvPr>
        </p:nvSpPr>
        <p:spPr/>
        <p:txBody>
          <a:bodyPr>
            <a:normAutofit fontScale="85000" lnSpcReduction="20000"/>
          </a:bodyPr>
          <a:lstStyle/>
          <a:p>
            <a:r>
              <a:rPr lang="en-US" dirty="0">
                <a:solidFill>
                  <a:srgbClr val="92D050"/>
                </a:solidFill>
                <a:latin typeface="Eras Bold ITC" pitchFamily="34" charset="0"/>
              </a:rPr>
              <a:t>Styles allow you to define a set of properties of an object, that can be reused across your designs.</a:t>
            </a:r>
          </a:p>
          <a:p>
            <a:pPr marL="114300" indent="0">
              <a:buNone/>
            </a:pPr>
            <a:endParaRPr lang="en-US" dirty="0">
              <a:solidFill>
                <a:schemeClr val="tx1"/>
              </a:solidFill>
              <a:latin typeface="Eras Bold ITC" pitchFamily="34" charset="0"/>
            </a:endParaRPr>
          </a:p>
          <a:p>
            <a:pPr marL="114300" indent="0">
              <a:buNone/>
            </a:pPr>
            <a:r>
              <a:rPr lang="en-US" b="1" u="sng" dirty="0">
                <a:solidFill>
                  <a:schemeClr val="tx1"/>
                </a:solidFill>
                <a:latin typeface="Eras Bold ITC" pitchFamily="34" charset="0"/>
              </a:rPr>
              <a:t>Create styles for:</a:t>
            </a:r>
          </a:p>
          <a:p>
            <a:r>
              <a:rPr lang="en-US" dirty="0">
                <a:solidFill>
                  <a:schemeClr val="tx1"/>
                </a:solidFill>
                <a:latin typeface="Eras Bold ITC" pitchFamily="34" charset="0"/>
              </a:rPr>
              <a:t>Text: font family, size, line height, spacing</a:t>
            </a:r>
          </a:p>
          <a:p>
            <a:pPr lvl="1"/>
            <a:r>
              <a:rPr lang="en-US" sz="1800" dirty="0">
                <a:solidFill>
                  <a:schemeClr val="tx1"/>
                </a:solidFill>
                <a:latin typeface="Eras Bold ITC" pitchFamily="34" charset="0"/>
              </a:rPr>
              <a:t>Text styles can be applied to an entire layer or portions of text. This is perfect for defining the styles of headers, body text, and text within paragraphs—such as linked text.</a:t>
            </a:r>
          </a:p>
          <a:p>
            <a:pPr lvl="1"/>
            <a:r>
              <a:rPr lang="en-US" sz="1800" dirty="0">
                <a:solidFill>
                  <a:schemeClr val="tx1"/>
                </a:solidFill>
                <a:latin typeface="Eras Bold ITC" pitchFamily="34" charset="0"/>
              </a:rPr>
              <a:t>Because text styles can’t be created for text alignment, you must set alignment for each block individually.</a:t>
            </a:r>
          </a:p>
          <a:p>
            <a:r>
              <a:rPr lang="en-US" dirty="0">
                <a:solidFill>
                  <a:schemeClr val="tx1"/>
                </a:solidFill>
                <a:latin typeface="Eras Bold ITC" pitchFamily="34" charset="0"/>
              </a:rPr>
              <a:t>Colors: fill, stroke, image, gradient</a:t>
            </a:r>
            <a:br>
              <a:rPr lang="en-US" dirty="0">
                <a:solidFill>
                  <a:schemeClr val="tx1"/>
                </a:solidFill>
                <a:latin typeface="Eras Bold ITC" pitchFamily="34" charset="0"/>
              </a:rPr>
            </a:br>
            <a:endParaRPr lang="en-US" dirty="0">
              <a:solidFill>
                <a:schemeClr val="tx1"/>
              </a:solidFill>
              <a:latin typeface="Eras Bold ITC" pitchFamily="34" charset="0"/>
            </a:endParaRPr>
          </a:p>
          <a:p>
            <a:pPr lvl="1"/>
            <a:r>
              <a:rPr lang="en-US" sz="1800" dirty="0">
                <a:solidFill>
                  <a:schemeClr val="tx1"/>
                </a:solidFill>
                <a:latin typeface="Eras Bold ITC" pitchFamily="34" charset="0"/>
              </a:rPr>
              <a:t>When creating a style for a gradient, both the colors used and the gradient direction, or angle, will be saved to the style.</a:t>
            </a:r>
          </a:p>
          <a:p>
            <a:endParaRPr lang="en-US" dirty="0"/>
          </a:p>
        </p:txBody>
      </p:sp>
    </p:spTree>
    <p:extLst>
      <p:ext uri="{BB962C8B-B14F-4D97-AF65-F5344CB8AC3E}">
        <p14:creationId xmlns:p14="http://schemas.microsoft.com/office/powerpoint/2010/main" val="54541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 Adding Colors and Texts Inside the Library</a:t>
            </a:r>
          </a:p>
        </p:txBody>
      </p:sp>
      <p:sp>
        <p:nvSpPr>
          <p:cNvPr id="94" name="Google Shape;94;p17"/>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8</a:t>
            </a:fld>
            <a:endParaRPr/>
          </a:p>
        </p:txBody>
      </p:sp>
      <p:pic>
        <p:nvPicPr>
          <p:cNvPr id="3" name="fir - Made with Clipchamp">
            <a:hlinkClick r:id="" action="ppaction://media"/>
            <a:extLst>
              <a:ext uri="{FF2B5EF4-FFF2-40B4-BE49-F238E27FC236}">
                <a16:creationId xmlns:a16="http://schemas.microsoft.com/office/drawing/2014/main" id="{BAA34185-3B47-24F4-E2B2-FD6B9F2B81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700" y="1017725"/>
            <a:ext cx="8520600" cy="3355972"/>
          </a:xfrm>
          <a:prstGeom prst="rect">
            <a:avLst/>
          </a:prstGeom>
        </p:spPr>
      </p:pic>
    </p:spTree>
    <p:extLst>
      <p:ext uri="{BB962C8B-B14F-4D97-AF65-F5344CB8AC3E}">
        <p14:creationId xmlns:p14="http://schemas.microsoft.com/office/powerpoint/2010/main" val="418614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EE930ED-3BE3-2E44-7EDE-7596F0A53D84}"/>
            </a:ext>
          </a:extLst>
        </p:cNvPr>
        <p:cNvGrpSpPr/>
        <p:nvPr/>
      </p:nvGrpSpPr>
      <p:grpSpPr>
        <a:xfrm>
          <a:off x="0" y="0"/>
          <a:ext cx="0" cy="0"/>
          <a:chOff x="0" y="0"/>
          <a:chExt cx="0" cy="0"/>
        </a:xfrm>
      </p:grpSpPr>
      <p:sp>
        <p:nvSpPr>
          <p:cNvPr id="92" name="Google Shape;92;p17">
            <a:extLst>
              <a:ext uri="{FF2B5EF4-FFF2-40B4-BE49-F238E27FC236}">
                <a16:creationId xmlns:a16="http://schemas.microsoft.com/office/drawing/2014/main" id="{31A435F5-410B-047D-53E0-C0FC8F494A7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b="1" dirty="0"/>
              <a:t> Adding Colors and Texts Inside the Library</a:t>
            </a:r>
          </a:p>
        </p:txBody>
      </p:sp>
      <p:sp>
        <p:nvSpPr>
          <p:cNvPr id="94" name="Google Shape;94;p17">
            <a:extLst>
              <a:ext uri="{FF2B5EF4-FFF2-40B4-BE49-F238E27FC236}">
                <a16:creationId xmlns:a16="http://schemas.microsoft.com/office/drawing/2014/main" id="{B4422464-7335-ECCF-0C8F-2E37B648A85A}"/>
              </a:ext>
            </a:extLst>
          </p:cNvPr>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Page - </a:t>
            </a:r>
            <a:fld id="{00000000-1234-1234-1234-123412341234}" type="slidenum">
              <a:rPr lang="en"/>
              <a:t>9</a:t>
            </a:fld>
            <a:endParaRPr/>
          </a:p>
        </p:txBody>
      </p:sp>
      <p:pic>
        <p:nvPicPr>
          <p:cNvPr id="4" name="Untitled video - Made with Clipchamp (6)">
            <a:hlinkClick r:id="" action="ppaction://media"/>
            <a:extLst>
              <a:ext uri="{FF2B5EF4-FFF2-40B4-BE49-F238E27FC236}">
                <a16:creationId xmlns:a16="http://schemas.microsoft.com/office/drawing/2014/main" id="{B62ABB79-C5B2-E538-AF0A-09C8360707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700" y="1017725"/>
            <a:ext cx="8520600" cy="3322922"/>
          </a:xfrm>
          <a:prstGeom prst="rect">
            <a:avLst/>
          </a:prstGeom>
        </p:spPr>
      </p:pic>
    </p:spTree>
    <p:extLst>
      <p:ext uri="{BB962C8B-B14F-4D97-AF65-F5344CB8AC3E}">
        <p14:creationId xmlns:p14="http://schemas.microsoft.com/office/powerpoint/2010/main" val="13868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072482508F2349BFC8D373D713CC04" ma:contentTypeVersion="1" ma:contentTypeDescription="Create a new document." ma:contentTypeScope="" ma:versionID="1e56e1878c303494c3153cf95b7146ed">
  <xsd:schema xmlns:xsd="http://www.w3.org/2001/XMLSchema" xmlns:xs="http://www.w3.org/2001/XMLSchema" xmlns:p="http://schemas.microsoft.com/office/2006/metadata/properties" xmlns:ns3="66fe5b06-1fb0-4e97-ae69-8b5bffac34cd" targetNamespace="http://schemas.microsoft.com/office/2006/metadata/properties" ma:root="true" ma:fieldsID="005b8406ea8241d892498a0c9b034398" ns3:_="">
    <xsd:import namespace="66fe5b06-1fb0-4e97-ae69-8b5bffac34cd"/>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fe5b06-1fb0-4e97-ae69-8b5bffac34c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D4B48B-FBE6-4478-AEE2-76E2128AC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fe5b06-1fb0-4e97-ae69-8b5bffac34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76F5E9-8DB6-4FCB-B435-31DAC90391AF}">
  <ds:schemaRefs>
    <ds:schemaRef ds:uri="http://schemas.microsoft.com/sharepoint/v3/contenttype/forms"/>
  </ds:schemaRefs>
</ds:datastoreItem>
</file>

<file path=customXml/itemProps3.xml><?xml version="1.0" encoding="utf-8"?>
<ds:datastoreItem xmlns:ds="http://schemas.openxmlformats.org/officeDocument/2006/customXml" ds:itemID="{19083490-F7B3-4490-B0AB-989E3F29295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6fe5b06-1fb0-4e97-ae69-8b5bffac34c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157</TotalTime>
  <Words>515</Words>
  <Application>Microsoft Office PowerPoint</Application>
  <PresentationFormat>On-screen Show (16:9)</PresentationFormat>
  <Paragraphs>68</Paragraphs>
  <Slides>15</Slides>
  <Notes>12</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Raleway</vt:lpstr>
      <vt:lpstr>-apple-system</vt:lpstr>
      <vt:lpstr>Eras Bold ITC</vt:lpstr>
      <vt:lpstr>Raleway Medium</vt:lpstr>
      <vt:lpstr>Segoe UI</vt:lpstr>
      <vt:lpstr>Raleway Light</vt:lpstr>
      <vt:lpstr>Arial</vt:lpstr>
      <vt:lpstr>Raleway SemiBold</vt:lpstr>
      <vt:lpstr>Simple Light</vt:lpstr>
      <vt:lpstr>UI/UX Principles CET219</vt:lpstr>
      <vt:lpstr>Table of Contents</vt:lpstr>
      <vt:lpstr>Design Interface Explained</vt:lpstr>
      <vt:lpstr>Design Interface Explained</vt:lpstr>
      <vt:lpstr>Design Interface Explained</vt:lpstr>
      <vt:lpstr>Design Interface Explained</vt:lpstr>
      <vt:lpstr> Adding Colors and Texts Inside the Library</vt:lpstr>
      <vt:lpstr> Adding Colors and Texts Inside the Library</vt:lpstr>
      <vt:lpstr> Adding Colors and Texts Inside the Library</vt:lpstr>
      <vt:lpstr>Explanation of Autolayout</vt:lpstr>
      <vt:lpstr>Explanation of Autolayout</vt:lpstr>
      <vt:lpstr>Autolayout Practical Uses  </vt:lpstr>
      <vt:lpstr>Component Explanation</vt:lpstr>
      <vt:lpstr>Component Practical Uses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UI/UX Design</dc:title>
  <dc:creator>Laptop</dc:creator>
  <cp:lastModifiedBy>Mariam Mohamed Mahmoud</cp:lastModifiedBy>
  <cp:revision>11</cp:revision>
  <dcterms:modified xsi:type="dcterms:W3CDTF">2025-02-22T14:50:33Z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0x010100DF072482508F2349BFC8D373D713CC04</vt:lpwstr>
  </property>
</Properties>
</file>